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B3AA04-DE18-C078-A13E-7B9158AE35EE}" v="2" dt="2026-03-24T15:54:59.3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Gallie" userId="S::james.gallie_bwce.coop#ext#@uob.onmicrosoft.com::dcda0561-2918-4874-8b29-ba4fca85648e" providerId="AD" clId="Web-{5CB3AA04-DE18-C078-A13E-7B9158AE35EE}"/>
    <pc:docChg chg="addSld delSld">
      <pc:chgData name="James Gallie" userId="S::james.gallie_bwce.coop#ext#@uob.onmicrosoft.com::dcda0561-2918-4874-8b29-ba4fca85648e" providerId="AD" clId="Web-{5CB3AA04-DE18-C078-A13E-7B9158AE35EE}" dt="2026-03-24T15:54:59.387" v="1"/>
      <pc:docMkLst>
        <pc:docMk/>
      </pc:docMkLst>
      <pc:sldChg chg="add del replId">
        <pc:chgData name="James Gallie" userId="S::james.gallie_bwce.coop#ext#@uob.onmicrosoft.com::dcda0561-2918-4874-8b29-ba4fca85648e" providerId="AD" clId="Web-{5CB3AA04-DE18-C078-A13E-7B9158AE35EE}" dt="2026-03-24T15:54:59.387" v="1"/>
        <pc:sldMkLst>
          <pc:docMk/>
          <pc:sldMk cId="1043607208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A55DF-88BC-DB18-C466-745936C8A9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3AC497-3B2B-6E8D-05C7-54CF52EBF9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6800D-ADC9-993A-D297-C1D8F1512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58C5-7DC2-483B-A9F1-2BDF66BA163D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F9F45-3F4B-6D5A-0139-32595FC7E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B4EB2-6985-7584-3B70-DCF7BD515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614-CB3A-4FC7-A0A0-6C1EC2826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9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76A85-E156-E7DA-AF40-AB428DF3D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F3E6B0-0AB9-05D3-B1EA-4B75E1D1F0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2AE82-1051-CD5D-8C46-888FB5277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58C5-7DC2-483B-A9F1-2BDF66BA163D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E6013-DE40-E536-C34D-40769B1D4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56654-1D2F-2D06-C252-FA3B873A9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614-CB3A-4FC7-A0A0-6C1EC2826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08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681DF2-C6E6-B515-7888-0930BEF1EB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901111-4105-9E91-438A-6AC66ABFF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1613E-EFEF-2837-ECE6-3CBD24E9B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58C5-7DC2-483B-A9F1-2BDF66BA163D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53F26C-2591-E412-735F-81827FA36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005E2-D8EA-018F-CA82-BD716F7DB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614-CB3A-4FC7-A0A0-6C1EC2826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A433-139C-2126-4728-942BB6772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5901A-1D94-7072-FF6D-63B6456F1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07543-BEB5-E188-A938-7580C8462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58C5-7DC2-483B-A9F1-2BDF66BA163D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3A3B5-A7FC-9641-67F9-085D20323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16DEB-ED88-45DD-8163-D9F27BAED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614-CB3A-4FC7-A0A0-6C1EC2826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82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36F40-5402-D417-338C-6FC6EB315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207FCA-58E4-4E3C-DC6D-D87FBAAF7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2D8D1B-1F62-CA96-562B-1A3B69C4B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58C5-7DC2-483B-A9F1-2BDF66BA163D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23EC3-E8E2-6465-6232-CED2A55F7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82076-F09D-1DC4-4503-F79D2A880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614-CB3A-4FC7-A0A0-6C1EC2826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601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22D46-BD82-5519-7C40-91F1FFAB3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52B41-4D2F-34CD-D1B7-D8FC2FE424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F70F1-DCB2-5AF6-1D51-DE23A02739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46ADB6-9121-B85A-DA17-034388CF0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58C5-7DC2-483B-A9F1-2BDF66BA163D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400040-799D-9C20-4700-22136AD8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BC26CE-0044-8815-9204-D3EE3FC4D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614-CB3A-4FC7-A0A0-6C1EC2826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917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81A1F-B973-29C8-3EE1-0D3DEF8EE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69DD0-89F2-BA42-BEAA-2B6953210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746F47-17D7-FC91-3B01-2082FE69ED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993AD1-C845-E5B7-B31B-0D0453FFD2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AE2CAA-59C5-2AE3-4517-866EDFE61D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91029C-729A-9EF4-F3F3-75A1A45D2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58C5-7DC2-483B-A9F1-2BDF66BA163D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53D3FB-C891-318C-8271-591A1A40B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42A11A-F3D0-EBA7-5629-F0EC14AC3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614-CB3A-4FC7-A0A0-6C1EC2826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88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26325-1A15-7238-C34C-2B817F9FB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A4BBD5-4846-17AB-165F-18174648C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58C5-7DC2-483B-A9F1-2BDF66BA163D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4CB8F7-39CB-1EBF-66A3-644CE6F19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05317E-A11D-4F48-DB63-6257B3F59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614-CB3A-4FC7-A0A0-6C1EC2826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682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50B394-8F67-466E-A537-BE1C1CBA3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58C5-7DC2-483B-A9F1-2BDF66BA163D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DF141C-99DE-62C4-D87C-B24D53B3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8047F0-7C13-17FA-0C62-2BBCD5361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614-CB3A-4FC7-A0A0-6C1EC2826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25E94-325B-24BA-2FD6-86E06195F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0B248-B327-CC6F-0F7B-6064933D3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F49913-866F-B8A3-5689-FF8D4460B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47B4D-61BD-1128-E39A-8581C43A6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58C5-7DC2-483B-A9F1-2BDF66BA163D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429A2-8D22-7C6B-308B-B4428A44D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16B16-F7BF-8A97-D86A-901575144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614-CB3A-4FC7-A0A0-6C1EC2826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362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B998D-A740-EBCD-5638-1B3B71816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90A0F-9711-EB46-FF0C-3CC1F1AABC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A30E3C-6E1E-EA27-2E80-22387711E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488625-1B3A-1764-B987-E189C5527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58C5-7DC2-483B-A9F1-2BDF66BA163D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FA0FCF-8AA6-1419-E1B0-E297AD279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0BDA7F-8E79-37E2-4C05-748FC8239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614-CB3A-4FC7-A0A0-6C1EC2826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01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ADB9B1-40BF-2166-C00E-23206305E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EBD25-58B3-459A-95B8-B8573DCE16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89B73-EC72-78CC-3B86-CB14E1066A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A658C5-7DC2-483B-A9F1-2BDF66BA163D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D3BB5F-D66F-00D2-53A3-99B630A377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89A65-4C39-2DDE-45A6-7E726ABE93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7D9614-CB3A-4FC7-A0A0-6C1EC28265B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A0A4EC-42D1-B07B-1285-131386FB822A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5445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035214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35D72-D600-C4BA-4778-176956387E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Heat Pump Quality Assurance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C06E5C5-70DE-D3F8-2FF7-20A8CE30DE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232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426A8-AC32-CDD5-0C4F-CE22F124C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QA process for HP installations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E65C0C-BE9D-FDE3-5889-A4F4BE5DB9A1}"/>
              </a:ext>
            </a:extLst>
          </p:cNvPr>
          <p:cNvSpPr txBox="1"/>
          <p:nvPr/>
        </p:nvSpPr>
        <p:spPr>
          <a:xfrm>
            <a:off x="348875" y="1988333"/>
            <a:ext cx="2426814" cy="120032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1. ASHP Guidance/ Spec Document included as part of HP installer procurement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6E0D18-9288-EF54-7DB6-15F1CE953AF6}"/>
              </a:ext>
            </a:extLst>
          </p:cNvPr>
          <p:cNvSpPr txBox="1"/>
          <p:nvPr/>
        </p:nvSpPr>
        <p:spPr>
          <a:xfrm>
            <a:off x="421679" y="4719392"/>
            <a:ext cx="2561966" cy="92333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2. Requirement for certain level of training for lead HP installers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4476E1-E8B1-D36E-5294-6ADD68CD2D43}"/>
              </a:ext>
            </a:extLst>
          </p:cNvPr>
          <p:cNvSpPr txBox="1"/>
          <p:nvPr/>
        </p:nvSpPr>
        <p:spPr>
          <a:xfrm>
            <a:off x="3285048" y="4704942"/>
            <a:ext cx="2324610" cy="923330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4. Installers submit ASHP designs that meet Guidance/ Spec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4F96BA-13FC-D63C-A390-414B99EC038C}"/>
              </a:ext>
            </a:extLst>
          </p:cNvPr>
          <p:cNvSpPr txBox="1"/>
          <p:nvPr/>
        </p:nvSpPr>
        <p:spPr>
          <a:xfrm>
            <a:off x="6137185" y="5642722"/>
            <a:ext cx="2561966" cy="923330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8. Installer carries out self-audit before leaving site and submits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80DF25-A256-5B2D-D318-579E5224B69D}"/>
              </a:ext>
            </a:extLst>
          </p:cNvPr>
          <p:cNvSpPr txBox="1"/>
          <p:nvPr/>
        </p:nvSpPr>
        <p:spPr>
          <a:xfrm>
            <a:off x="2878818" y="1967700"/>
            <a:ext cx="2561966" cy="1200329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3. Any deviations from ASHP Guidance Document agreed with PM before install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6B4BEB-F909-3F9B-088C-3B93540E5368}"/>
              </a:ext>
            </a:extLst>
          </p:cNvPr>
          <p:cNvSpPr txBox="1"/>
          <p:nvPr/>
        </p:nvSpPr>
        <p:spPr>
          <a:xfrm>
            <a:off x="5954100" y="2355731"/>
            <a:ext cx="3165397" cy="923330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6. Heat metering </a:t>
            </a:r>
            <a:r>
              <a:rPr lang="en-GB" dirty="0" err="1"/>
              <a:t>monitoringinstalled</a:t>
            </a:r>
            <a:r>
              <a:rPr lang="en-GB" dirty="0"/>
              <a:t> on some* ASHP installations (aim 25%)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378DC0-CB7E-C740-7833-74C820B61182}"/>
              </a:ext>
            </a:extLst>
          </p:cNvPr>
          <p:cNvSpPr txBox="1"/>
          <p:nvPr/>
        </p:nvSpPr>
        <p:spPr>
          <a:xfrm>
            <a:off x="5659022" y="1642755"/>
            <a:ext cx="2981843" cy="646331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5. Clerk of Works assess HP installation during and after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C76ABF-807D-40F1-F678-2BE7DDB39C3F}"/>
              </a:ext>
            </a:extLst>
          </p:cNvPr>
          <p:cNvSpPr txBox="1"/>
          <p:nvPr/>
        </p:nvSpPr>
        <p:spPr>
          <a:xfrm>
            <a:off x="9465789" y="1863595"/>
            <a:ext cx="2299896" cy="1200329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9. Carry out audits on first installs of all installers and X% after that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F441E7-ACB3-163D-6BC4-8560CA150B97}"/>
              </a:ext>
            </a:extLst>
          </p:cNvPr>
          <p:cNvSpPr txBox="1"/>
          <p:nvPr/>
        </p:nvSpPr>
        <p:spPr>
          <a:xfrm>
            <a:off x="9219566" y="4719392"/>
            <a:ext cx="2194343" cy="1200329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10. Homes revisited to check heating set up and customer satisfaction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6A879B8-EC99-8432-1677-E22D399BA076}"/>
              </a:ext>
            </a:extLst>
          </p:cNvPr>
          <p:cNvSpPr/>
          <p:nvPr/>
        </p:nvSpPr>
        <p:spPr>
          <a:xfrm>
            <a:off x="1013253" y="3637937"/>
            <a:ext cx="2042289" cy="45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Pre-Install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490FDD4-DDB1-25E9-D16D-928AFA30B2E4}"/>
              </a:ext>
            </a:extLst>
          </p:cNvPr>
          <p:cNvSpPr/>
          <p:nvPr/>
        </p:nvSpPr>
        <p:spPr>
          <a:xfrm>
            <a:off x="3053871" y="3637733"/>
            <a:ext cx="2561966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Design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17DB79-8A90-8CC8-2F69-AC1874917FA3}"/>
              </a:ext>
            </a:extLst>
          </p:cNvPr>
          <p:cNvSpPr/>
          <p:nvPr/>
        </p:nvSpPr>
        <p:spPr>
          <a:xfrm>
            <a:off x="5609658" y="3637937"/>
            <a:ext cx="3089493" cy="457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Install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4FE5FF-8C54-D24F-C003-02D2464F5B94}"/>
              </a:ext>
            </a:extLst>
          </p:cNvPr>
          <p:cNvSpPr/>
          <p:nvPr/>
        </p:nvSpPr>
        <p:spPr>
          <a:xfrm>
            <a:off x="8699151" y="3636583"/>
            <a:ext cx="2561966" cy="457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Post-Install</a:t>
            </a:r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9937D538-FAEA-9BA1-899D-DA7E95F25AE0}"/>
              </a:ext>
            </a:extLst>
          </p:cNvPr>
          <p:cNvSpPr/>
          <p:nvPr/>
        </p:nvSpPr>
        <p:spPr>
          <a:xfrm rot="13425399">
            <a:off x="10876054" y="3490321"/>
            <a:ext cx="732026" cy="749722"/>
          </a:xfrm>
          <a:prstGeom prst="rt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CB4ABBD-3008-7162-2968-759DDE21FA7C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1555921" y="3188662"/>
            <a:ext cx="6361" cy="447921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8492C77-8649-54CB-FE51-169F6D9AF016}"/>
              </a:ext>
            </a:extLst>
          </p:cNvPr>
          <p:cNvCxnSpPr>
            <a:cxnSpLocks/>
          </p:cNvCxnSpPr>
          <p:nvPr/>
        </p:nvCxnSpPr>
        <p:spPr>
          <a:xfrm flipV="1">
            <a:off x="2294236" y="4093579"/>
            <a:ext cx="6179" cy="611363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E0BC45D-A1EF-55F0-CF8D-545149132B28}"/>
              </a:ext>
            </a:extLst>
          </p:cNvPr>
          <p:cNvCxnSpPr/>
          <p:nvPr/>
        </p:nvCxnSpPr>
        <p:spPr>
          <a:xfrm>
            <a:off x="3472973" y="3188458"/>
            <a:ext cx="0" cy="447921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A842383-4D88-2D10-055A-35ED308BA929}"/>
              </a:ext>
            </a:extLst>
          </p:cNvPr>
          <p:cNvCxnSpPr>
            <a:cxnSpLocks/>
            <a:stCxn id="6" idx="0"/>
          </p:cNvCxnSpPr>
          <p:nvPr/>
        </p:nvCxnSpPr>
        <p:spPr>
          <a:xfrm flipV="1">
            <a:off x="4447353" y="4093579"/>
            <a:ext cx="632" cy="611363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4547421-8E89-7BB9-7355-C7D83125E8DC}"/>
              </a:ext>
            </a:extLst>
          </p:cNvPr>
          <p:cNvCxnSpPr>
            <a:cxnSpLocks/>
          </p:cNvCxnSpPr>
          <p:nvPr/>
        </p:nvCxnSpPr>
        <p:spPr>
          <a:xfrm>
            <a:off x="5787074" y="2289086"/>
            <a:ext cx="0" cy="1345514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3789372-5147-8865-1B48-257C1270EF4C}"/>
              </a:ext>
            </a:extLst>
          </p:cNvPr>
          <p:cNvCxnSpPr>
            <a:cxnSpLocks/>
          </p:cNvCxnSpPr>
          <p:nvPr/>
        </p:nvCxnSpPr>
        <p:spPr>
          <a:xfrm>
            <a:off x="6742800" y="3279061"/>
            <a:ext cx="0" cy="375445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9DC1C35-5F18-179D-4CC9-0B83E43AE285}"/>
              </a:ext>
            </a:extLst>
          </p:cNvPr>
          <p:cNvCxnSpPr>
            <a:cxnSpLocks/>
          </p:cNvCxnSpPr>
          <p:nvPr/>
        </p:nvCxnSpPr>
        <p:spPr>
          <a:xfrm flipV="1">
            <a:off x="8105775" y="4068566"/>
            <a:ext cx="0" cy="504227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4E8A025-3EC8-EDCF-BB09-29397AF29ED1}"/>
              </a:ext>
            </a:extLst>
          </p:cNvPr>
          <p:cNvCxnSpPr>
            <a:cxnSpLocks/>
          </p:cNvCxnSpPr>
          <p:nvPr/>
        </p:nvCxnSpPr>
        <p:spPr>
          <a:xfrm>
            <a:off x="9490246" y="3081848"/>
            <a:ext cx="0" cy="554735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16384AE-5383-48BB-0AF0-89F5CA7279A7}"/>
              </a:ext>
            </a:extLst>
          </p:cNvPr>
          <p:cNvCxnSpPr>
            <a:cxnSpLocks/>
          </p:cNvCxnSpPr>
          <p:nvPr/>
        </p:nvCxnSpPr>
        <p:spPr>
          <a:xfrm flipV="1">
            <a:off x="10205132" y="4080889"/>
            <a:ext cx="0" cy="638503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E3E4A770-3DB8-CA27-9D70-AE2E71E50C20}"/>
              </a:ext>
            </a:extLst>
          </p:cNvPr>
          <p:cNvSpPr/>
          <p:nvPr/>
        </p:nvSpPr>
        <p:spPr>
          <a:xfrm>
            <a:off x="2571111" y="4373860"/>
            <a:ext cx="577679" cy="533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71F8682C-852B-2D1C-739D-254A6200031A}"/>
              </a:ext>
            </a:extLst>
          </p:cNvPr>
          <p:cNvSpPr/>
          <p:nvPr/>
        </p:nvSpPr>
        <p:spPr>
          <a:xfrm>
            <a:off x="5228283" y="4297937"/>
            <a:ext cx="577679" cy="53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E8F8C40A-BF0B-A551-A0B5-36C444B8E2E2}"/>
              </a:ext>
            </a:extLst>
          </p:cNvPr>
          <p:cNvSpPr/>
          <p:nvPr/>
        </p:nvSpPr>
        <p:spPr>
          <a:xfrm>
            <a:off x="8640865" y="6202073"/>
            <a:ext cx="577679" cy="533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8ECB50A-554F-76CE-C265-0FBA4738AB4E}"/>
              </a:ext>
            </a:extLst>
          </p:cNvPr>
          <p:cNvSpPr/>
          <p:nvPr/>
        </p:nvSpPr>
        <p:spPr>
          <a:xfrm>
            <a:off x="11230622" y="4370070"/>
            <a:ext cx="577679" cy="533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48CA390-17D6-97B9-BFB3-EA6509DC2794}"/>
              </a:ext>
            </a:extLst>
          </p:cNvPr>
          <p:cNvSpPr txBox="1"/>
          <p:nvPr/>
        </p:nvSpPr>
        <p:spPr>
          <a:xfrm>
            <a:off x="5986968" y="4572793"/>
            <a:ext cx="2350966" cy="923330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7. Installer carries out commissioning as per guidance/ spec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9EA80460-68C6-25C2-4EF2-B7F8E5B29054}"/>
              </a:ext>
            </a:extLst>
          </p:cNvPr>
          <p:cNvCxnSpPr>
            <a:cxnSpLocks/>
          </p:cNvCxnSpPr>
          <p:nvPr/>
        </p:nvCxnSpPr>
        <p:spPr>
          <a:xfrm flipV="1">
            <a:off x="8515350" y="4093579"/>
            <a:ext cx="0" cy="1549143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16263AB-7FB9-5ACD-645A-31B6D60CB134}"/>
              </a:ext>
            </a:extLst>
          </p:cNvPr>
          <p:cNvSpPr txBox="1"/>
          <p:nvPr/>
        </p:nvSpPr>
        <p:spPr>
          <a:xfrm>
            <a:off x="2592088" y="4445595"/>
            <a:ext cx="5357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000">
                <a:solidFill>
                  <a:schemeClr val="bg1"/>
                </a:solidFill>
              </a:rPr>
              <a:t>Metric</a:t>
            </a:r>
          </a:p>
          <a:p>
            <a:pPr algn="ctr"/>
            <a:r>
              <a:rPr lang="en-GB" sz="10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3068D99-978C-7467-4545-0091ACAD8E71}"/>
              </a:ext>
            </a:extLst>
          </p:cNvPr>
          <p:cNvSpPr txBox="1"/>
          <p:nvPr/>
        </p:nvSpPr>
        <p:spPr>
          <a:xfrm>
            <a:off x="5251350" y="4364582"/>
            <a:ext cx="5357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000">
                <a:solidFill>
                  <a:schemeClr val="bg1"/>
                </a:solidFill>
              </a:rPr>
              <a:t>Metric</a:t>
            </a:r>
          </a:p>
          <a:p>
            <a:pPr algn="ctr"/>
            <a:r>
              <a:rPr lang="en-GB" sz="1000">
                <a:solidFill>
                  <a:schemeClr val="bg1"/>
                </a:solidFill>
              </a:rPr>
              <a:t>2,3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2A71D0D-FAE4-E873-167C-23541E637C2E}"/>
              </a:ext>
            </a:extLst>
          </p:cNvPr>
          <p:cNvSpPr txBox="1"/>
          <p:nvPr/>
        </p:nvSpPr>
        <p:spPr>
          <a:xfrm>
            <a:off x="8661842" y="6268718"/>
            <a:ext cx="5357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000">
                <a:solidFill>
                  <a:schemeClr val="bg1"/>
                </a:solidFill>
              </a:rPr>
              <a:t>Metric</a:t>
            </a:r>
          </a:p>
          <a:p>
            <a:pPr algn="ctr"/>
            <a:r>
              <a:rPr lang="en-GB" sz="100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61FADCE-5C69-BDB4-AD83-95C9A0B76624}"/>
              </a:ext>
            </a:extLst>
          </p:cNvPr>
          <p:cNvSpPr txBox="1"/>
          <p:nvPr/>
        </p:nvSpPr>
        <p:spPr>
          <a:xfrm>
            <a:off x="11252699" y="4422337"/>
            <a:ext cx="5357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000">
                <a:solidFill>
                  <a:schemeClr val="bg1"/>
                </a:solidFill>
              </a:rPr>
              <a:t>Metric</a:t>
            </a:r>
          </a:p>
          <a:p>
            <a:pPr algn="ctr"/>
            <a:r>
              <a:rPr lang="en-GB" sz="100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289086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80A5E-462F-2E8F-AC8E-77063E513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Proposed Metrics and Evidence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8CEA5F1-0533-32C0-602F-6681E91B8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966093"/>
              </p:ext>
            </p:extLst>
          </p:nvPr>
        </p:nvGraphicFramePr>
        <p:xfrm>
          <a:off x="1681951" y="1779373"/>
          <a:ext cx="8611227" cy="398289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169778">
                  <a:extLst>
                    <a:ext uri="{9D8B030D-6E8A-4147-A177-3AD203B41FA5}">
                      <a16:colId xmlns:a16="http://schemas.microsoft.com/office/drawing/2014/main" val="227914427"/>
                    </a:ext>
                  </a:extLst>
                </a:gridCol>
                <a:gridCol w="4570426">
                  <a:extLst>
                    <a:ext uri="{9D8B030D-6E8A-4147-A177-3AD203B41FA5}">
                      <a16:colId xmlns:a16="http://schemas.microsoft.com/office/drawing/2014/main" val="3084231956"/>
                    </a:ext>
                  </a:extLst>
                </a:gridCol>
                <a:gridCol w="2871023">
                  <a:extLst>
                    <a:ext uri="{9D8B030D-6E8A-4147-A177-3AD203B41FA5}">
                      <a16:colId xmlns:a16="http://schemas.microsoft.com/office/drawing/2014/main" val="3672282198"/>
                    </a:ext>
                  </a:extLst>
                </a:gridCol>
              </a:tblGrid>
              <a:tr h="2780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b="1">
                          <a:effectLst/>
                        </a:rPr>
                        <a:t>Number</a:t>
                      </a:r>
                      <a:endParaRPr lang="en-GB" sz="16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b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Metric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b="1">
                          <a:effectLst/>
                        </a:rPr>
                        <a:t>Evidence</a:t>
                      </a:r>
                      <a:endParaRPr lang="en-GB" sz="1600" b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0321710"/>
                  </a:ext>
                </a:extLst>
              </a:tr>
              <a:tr h="10811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1</a:t>
                      </a:r>
                      <a:endParaRPr lang="en-GB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Demonstration that lead heat pump installers meet minimum accreditation in guidance document (including Heat Geek Mastery Course or equivalent)</a:t>
                      </a:r>
                      <a:endParaRPr lang="en-GB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List of installers and certificate of accreditation</a:t>
                      </a:r>
                      <a:endParaRPr lang="en-GB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068831"/>
                  </a:ext>
                </a:extLst>
              </a:tr>
              <a:tr h="8108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2</a:t>
                      </a:r>
                      <a:endParaRPr lang="en-GB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100% of heat pump systems designed for a max 45 Degrees Celsius flow temperature (unless otherwise agreed)</a:t>
                      </a:r>
                      <a:endParaRPr lang="en-GB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Designs provided in an accessible format</a:t>
                      </a:r>
                      <a:endParaRPr lang="en-GB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774507"/>
                  </a:ext>
                </a:extLst>
              </a:tr>
              <a:tr h="5405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3</a:t>
                      </a:r>
                      <a:endParaRPr lang="en-GB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100% system performance estimates at 350% or above (unless otherwise agreed)</a:t>
                      </a:r>
                      <a:endParaRPr lang="en-GB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Designs provided in an accessible format</a:t>
                      </a:r>
                      <a:endParaRPr lang="en-GB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056239"/>
                  </a:ext>
                </a:extLst>
              </a:tr>
              <a:tr h="5405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4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>
                          <a:effectLst/>
                        </a:rPr>
                        <a:t>100% self-audit forms completed by installer</a:t>
                      </a:r>
                      <a:endParaRPr lang="en-GB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>
                        <a:buNone/>
                      </a:pPr>
                      <a:endParaRPr lang="en-GB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>
                          <a:effectLst/>
                        </a:rPr>
                        <a:t>Self-audit forms</a:t>
                      </a:r>
                      <a:endParaRPr lang="en-GB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>
                        <a:buNone/>
                      </a:pPr>
                      <a:endParaRPr lang="en-GB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7339125"/>
                  </a:ext>
                </a:extLst>
              </a:tr>
              <a:tr h="5405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5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100% homes are revisited (or attempted to revisit)  to check heating set up and customer satisfaction (can be done remotely)</a:t>
                      </a:r>
                      <a:endParaRPr lang="en-GB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effectLst/>
                        </a:rPr>
                        <a:t>CRM log</a:t>
                      </a:r>
                      <a:endParaRPr lang="en-GB" sz="16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93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496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3280060-54e8-4742-a93c-c07e03a6ed34" xsi:nil="true"/>
    <lcf76f155ced4ddcb4097134ff3c332f xmlns="509a575d-fae2-4df5-81f7-8f418badedf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D147F4A0189C41BD159F18EA0B6764" ma:contentTypeVersion="15" ma:contentTypeDescription="Create a new document." ma:contentTypeScope="" ma:versionID="1ea5e09eff161eff568d9dd6827a4b58">
  <xsd:schema xmlns:xsd="http://www.w3.org/2001/XMLSchema" xmlns:xs="http://www.w3.org/2001/XMLSchema" xmlns:p="http://schemas.microsoft.com/office/2006/metadata/properties" xmlns:ns2="509a575d-fae2-4df5-81f7-8f418badedf4" xmlns:ns3="d3280060-54e8-4742-a93c-c07e03a6ed34" targetNamespace="http://schemas.microsoft.com/office/2006/metadata/properties" ma:root="true" ma:fieldsID="d0ac0e6e56b882f3cbd0657b7cf16902" ns2:_="" ns3:_="">
    <xsd:import namespace="509a575d-fae2-4df5-81f7-8f418badedf4"/>
    <xsd:import namespace="d3280060-54e8-4742-a93c-c07e03a6ed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9a575d-fae2-4df5-81f7-8f418baded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ecf50c9d-bc8f-48ed-ba3c-7168a5cdc8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280060-54e8-4742-a93c-c07e03a6ed3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07c479b-6270-4b95-bb11-e29ecb6a2fbe}" ma:internalName="TaxCatchAll" ma:showField="CatchAllData" ma:web="d3280060-54e8-4742-a93c-c07e03a6ed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27DBCB-3358-4513-A39C-EC6C53A4BC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B91E32-666C-4074-964C-A74A3B053A65}">
  <ds:schemaRefs>
    <ds:schemaRef ds:uri="509a575d-fae2-4df5-81f7-8f418badedf4"/>
    <ds:schemaRef ds:uri="d3280060-54e8-4742-a93c-c07e03a6ed3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F9BD206-BF66-4BE5-8FC2-C9AFD8E98F23}">
  <ds:schemaRefs>
    <ds:schemaRef ds:uri="509a575d-fae2-4df5-81f7-8f418badedf4"/>
    <ds:schemaRef ds:uri="d3280060-54e8-4742-a93c-c07e03a6ed3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Widescreen</PresentationFormat>
  <Paragraphs>43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Heat Pump Quality Assurance</vt:lpstr>
      <vt:lpstr>QA process for HP installations</vt:lpstr>
      <vt:lpstr>Proposed Metrics and Evidence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White</dc:creator>
  <cp:lastModifiedBy>Matthew Jones</cp:lastModifiedBy>
  <cp:revision>5</cp:revision>
  <dcterms:created xsi:type="dcterms:W3CDTF">2025-06-02T13:38:15Z</dcterms:created>
  <dcterms:modified xsi:type="dcterms:W3CDTF">2026-03-24T15:55:03Z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0x01010089D147F4A0189C41BD159F18EA0B6764</vt:lpwstr>
  </property>
  <property fmtid="{D5CDD505-2E9C-101B-9397-08002B2CF9AE}" pid="3" name="MediaServiceImageTags">
    <vt:lpwstr/>
  </property>
  <property fmtid="{D5CDD505-2E9C-101B-9397-08002B2CF9AE}" pid="4" name="MSIP_Label_e9fc0e63-07aa-4a42-9f0d-00e32f43700c_ContentBits">
    <vt:lpwstr>2</vt:lpwstr>
  </property>
  <property fmtid="{D5CDD505-2E9C-101B-9397-08002B2CF9AE}" pid="5" name="MSIP_Label_e9fc0e63-07aa-4a42-9f0d-00e32f43700c_Name">
    <vt:lpwstr>OFFICIAL - Internal</vt:lpwstr>
  </property>
  <property fmtid="{D5CDD505-2E9C-101B-9397-08002B2CF9AE}" pid="6" name="ClassificationContentMarkingFooterText">
    <vt:lpwstr>OFFICIAL</vt:lpwstr>
  </property>
  <property fmtid="{D5CDD505-2E9C-101B-9397-08002B2CF9AE}" pid="7" name="MSIP_Label_e9fc0e63-07aa-4a42-9f0d-00e32f43700c_ActionId">
    <vt:lpwstr>fdb9b157-0f4a-47c4-bfb8-b2b17fc580d8</vt:lpwstr>
  </property>
  <property fmtid="{D5CDD505-2E9C-101B-9397-08002B2CF9AE}" pid="8" name="MSIP_Label_e9fc0e63-07aa-4a42-9f0d-00e32f43700c_Tag">
    <vt:lpwstr>10, 3, 0, 2</vt:lpwstr>
  </property>
  <property fmtid="{D5CDD505-2E9C-101B-9397-08002B2CF9AE}" pid="9" name="MSIP_Label_e9fc0e63-07aa-4a42-9f0d-00e32f43700c_SiteId">
    <vt:lpwstr>6378a7a5-0f21-4482-aee0-897eb7de331f</vt:lpwstr>
  </property>
  <property fmtid="{D5CDD505-2E9C-101B-9397-08002B2CF9AE}" pid="10" name="ClassificationContentMarkingFooterLocations">
    <vt:lpwstr>Office Theme:8</vt:lpwstr>
  </property>
  <property fmtid="{D5CDD505-2E9C-101B-9397-08002B2CF9AE}" pid="11" name="MSIP_Label_e9fc0e63-07aa-4a42-9f0d-00e32f43700c_Enabled">
    <vt:lpwstr>true</vt:lpwstr>
  </property>
  <property fmtid="{D5CDD505-2E9C-101B-9397-08002B2CF9AE}" pid="12" name="MSIP_Label_e9fc0e63-07aa-4a42-9f0d-00e32f43700c_Method">
    <vt:lpwstr>Standard</vt:lpwstr>
  </property>
  <property fmtid="{D5CDD505-2E9C-101B-9397-08002B2CF9AE}" pid="13" name="MSIP_Label_e9fc0e63-07aa-4a42-9f0d-00e32f43700c_SetDate">
    <vt:lpwstr>2026-01-27T17:27:25Z</vt:lpwstr>
  </property>
</Properties>
</file>